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4" r:id="rId8"/>
    <p:sldId id="265" r:id="rId9"/>
    <p:sldId id="262" r:id="rId10"/>
    <p:sldId id="263"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33" autoAdjust="0"/>
    <p:restoredTop sz="94660"/>
  </p:normalViewPr>
  <p:slideViewPr>
    <p:cSldViewPr>
      <p:cViewPr>
        <p:scale>
          <a:sx n="60" d="100"/>
          <a:sy n="60" d="100"/>
        </p:scale>
        <p:origin x="162"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22A278-7485-45A9-9E61-B7865F1E4032}" type="datetimeFigureOut">
              <a:rPr lang="en-US" smtClean="0"/>
              <a:t>5/18/2020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B96C45-32BB-4104-A9CE-36B1315453BB}" type="slidenum">
              <a:rPr lang="en-US" smtClean="0"/>
              <a:t>‹#›</a:t>
            </a:fld>
            <a:endParaRPr lang="en-US"/>
          </a:p>
        </p:txBody>
      </p:sp>
    </p:spTree>
    <p:extLst>
      <p:ext uri="{BB962C8B-B14F-4D97-AF65-F5344CB8AC3E}">
        <p14:creationId xmlns:p14="http://schemas.microsoft.com/office/powerpoint/2010/main" val="169085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a:t>
            </a:r>
            <a:r>
              <a:rPr lang="en-US" baseline="0" dirty="0" smtClean="0"/>
              <a:t> safety consist of 26 measures and have been used to provide insight into provider-level outcomes as well as safety issues related to adverse health conditions (CMS.gov, 2020). Patient and family participation measure shows that there is a need for patients’ family to be engaged in the care process to ensure optimal medical outcomes. The care coordination measure has been used to promote organization performance in care facilities. Lastly, care equity has enabled the provision of care to various demographics with regards to race, socio-economic status, etc.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2</a:t>
            </a:fld>
            <a:endParaRPr lang="en-US"/>
          </a:p>
        </p:txBody>
      </p:sp>
    </p:spTree>
    <p:extLst>
      <p:ext uri="{BB962C8B-B14F-4D97-AF65-F5344CB8AC3E}">
        <p14:creationId xmlns:p14="http://schemas.microsoft.com/office/powerpoint/2010/main" val="1130344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 safety is likely to improve in the next five years</a:t>
            </a:r>
            <a:r>
              <a:rPr lang="en-US" baseline="0" dirty="0" smtClean="0"/>
              <a:t> based on the adoption of electronic clinical systems such as EHRs. Also, care coordination will be enhanced based on the CMS web interface that will promote cloud computing. Besides, patient and family engagement will improve due to high standards of accountability and transparency stipulated in the CMS framework. Lastly, care equity is likely to improve  based on the need for quality reporting that necessitates the provision of data for at least six measures.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3</a:t>
            </a:fld>
            <a:endParaRPr lang="en-US"/>
          </a:p>
        </p:txBody>
      </p:sp>
    </p:spTree>
    <p:extLst>
      <p:ext uri="{BB962C8B-B14F-4D97-AF65-F5344CB8AC3E}">
        <p14:creationId xmlns:p14="http://schemas.microsoft.com/office/powerpoint/2010/main" val="278829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a:t>
            </a:r>
            <a:r>
              <a:rPr lang="en-US" baseline="0" dirty="0" smtClean="0"/>
              <a:t> safety quality measure is better than the national benchmark overtime since it hit the 65.99 % (CMS, 2019). Care coordination quality measure has not changed with regards to the national benchmark since its outcome was not applicable in CMS 2019 report. Also, patient and family participation quality measure has not changed as compared to the national benchmark overtime. Lastly, care equity is better than the national benchmark overtime since it reached the 90</a:t>
            </a:r>
            <a:r>
              <a:rPr lang="en-US" baseline="30000" dirty="0" smtClean="0"/>
              <a:t>th</a:t>
            </a:r>
            <a:r>
              <a:rPr lang="en-US" baseline="0" dirty="0" smtClean="0"/>
              <a:t> percentile in 2019.</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4</a:t>
            </a:fld>
            <a:endParaRPr lang="en-US"/>
          </a:p>
        </p:txBody>
      </p:sp>
    </p:spTree>
    <p:extLst>
      <p:ext uri="{BB962C8B-B14F-4D97-AF65-F5344CB8AC3E}">
        <p14:creationId xmlns:p14="http://schemas.microsoft.com/office/powerpoint/2010/main" val="1098478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Care equity quality measure should be prioritized since there is a need to provided equitable healthcare</a:t>
            </a:r>
            <a:r>
              <a:rPr lang="en-US" baseline="0" dirty="0" smtClean="0"/>
              <a:t> services to disadvantaged populations. In this regard, the poor and other vulnerable demographics will receive quality care. It will also promote access to care for people of different races, ages, genders, religions, and socio-economic backgrounds. It will help reduce the overall costs of care since medical interventions will be relatively cheap. Lastly, it will ensure optimal care outcomes for all Americans.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5</a:t>
            </a:fld>
            <a:endParaRPr lang="en-US"/>
          </a:p>
        </p:txBody>
      </p:sp>
    </p:spTree>
    <p:extLst>
      <p:ext uri="{BB962C8B-B14F-4D97-AF65-F5344CB8AC3E}">
        <p14:creationId xmlns:p14="http://schemas.microsoft.com/office/powerpoint/2010/main" val="3936088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Equitable</a:t>
            </a:r>
            <a:r>
              <a:rPr lang="en-US" baseline="0" dirty="0" smtClean="0"/>
              <a:t> care will be improved by streamlining care processes in the organization to ensure that each department coordinate to deliver the required healthcare services. Also, medical practitioners will be trained on how and the need to ensure care equity in their day-to-day activities. Besides, the organization will develop holistic structures that does not discriminate when it comes to payment, prescriptions, discharge, etc. Also,  care processes will observe high standards of transparency and accountability to promote equality.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6</a:t>
            </a:fld>
            <a:endParaRPr lang="en-US"/>
          </a:p>
        </p:txBody>
      </p:sp>
    </p:spTree>
    <p:extLst>
      <p:ext uri="{BB962C8B-B14F-4D97-AF65-F5344CB8AC3E}">
        <p14:creationId xmlns:p14="http://schemas.microsoft.com/office/powerpoint/2010/main" val="2503126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Care equity will be promoted by administering evidence-based treatments that ensure maximal outcomes for all patients. Also, continuity of care should be emphasized to ensure that vulnerable patients are taken care of even after discharge. Thirdly, interoperability with other caregivers will ensure that accurate treatment decisions are made for all the patients. Lastly, the nursing and medical practitioners should be empowered to ensure that they offer equal care to all the patients. Professional development will be promoted by supporting optimal care plans that enable medical professional’s educations and offer appropriate incentives.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7</a:t>
            </a:fld>
            <a:endParaRPr lang="en-US"/>
          </a:p>
        </p:txBody>
      </p:sp>
    </p:spTree>
    <p:extLst>
      <p:ext uri="{BB962C8B-B14F-4D97-AF65-F5344CB8AC3E}">
        <p14:creationId xmlns:p14="http://schemas.microsoft.com/office/powerpoint/2010/main" val="2534588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organization needs</a:t>
            </a:r>
            <a:r>
              <a:rPr lang="en-US" baseline="0" dirty="0" smtClean="0"/>
              <a:t> to develop holistic communication frameworks that ensure easy dissemination, access, and access of information among the patients and the medical practitioners. Also, the organization should take into account patients’ feedback and complaints. Afterwards, it should address them appropriately to ensure optimal patient satisfaction. The organization should also use customer service systems that automate care processes in a bid to reduce delays and promote efficient care. Lastly, the staff should be educated on appropriate practices that help promote patient experience. For instance, they should be trained on listening and communication skills that appeal to the patients.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8</a:t>
            </a:fld>
            <a:endParaRPr lang="en-US"/>
          </a:p>
        </p:txBody>
      </p:sp>
    </p:spTree>
    <p:extLst>
      <p:ext uri="{BB962C8B-B14F-4D97-AF65-F5344CB8AC3E}">
        <p14:creationId xmlns:p14="http://schemas.microsoft.com/office/powerpoint/2010/main" val="2443529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organization should allocate organizational resources such as computers with</a:t>
            </a:r>
            <a:r>
              <a:rPr lang="en-US" baseline="0" dirty="0" smtClean="0"/>
              <a:t> data analytics programs to monitor the quality measure. Secondly, the organization should collect data related to care equity measures by surveying the patients and medical practitioners. Thirdly, the care equity measures should be defined appropriately to capture all the metrics that should be measured. The metrics will be measured over a specified period; for example, monthly or quarterly. Lastly, the demographic characteristics associated with care equity should be compared with the defined measures to determine whether there are any deviations (Institute for Healthcare Improvement, 2017).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9</a:t>
            </a:fld>
            <a:endParaRPr lang="en-US"/>
          </a:p>
        </p:txBody>
      </p:sp>
    </p:spTree>
    <p:extLst>
      <p:ext uri="{BB962C8B-B14F-4D97-AF65-F5344CB8AC3E}">
        <p14:creationId xmlns:p14="http://schemas.microsoft.com/office/powerpoint/2010/main" val="3256013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organization should</a:t>
            </a:r>
            <a:r>
              <a:rPr lang="en-US" baseline="0" dirty="0" smtClean="0"/>
              <a:t> carry out data analysis on the measured metrics that has significant correlation with care equity. Data analytics will be carried using standard deviations and regression analysis. The measures will also be stratified to determine between-group differences with regards to race, gender, religion, and other plurality issues. Disparities in the stratified measures will help the organization in decision-making and developing solutions to care equity. The presentation of data in spreadsheets such as graphs and tables will help the medical practitioners to examine trends in care equity within the organization.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10</a:t>
            </a:fld>
            <a:endParaRPr lang="en-US"/>
          </a:p>
        </p:txBody>
      </p:sp>
    </p:spTree>
    <p:extLst>
      <p:ext uri="{BB962C8B-B14F-4D97-AF65-F5344CB8AC3E}">
        <p14:creationId xmlns:p14="http://schemas.microsoft.com/office/powerpoint/2010/main" val="609675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monitoring will be done using</a:t>
            </a:r>
            <a:r>
              <a:rPr lang="en-US" baseline="0" dirty="0" smtClean="0"/>
              <a:t> technological tools such as EHRs that will provide data on equity measures. The digital frameworks will collect data on care equity and help the management make support decisions. Data transparency will also help in the monitoring of the measure since it ensure that healthcare personnel are held accountable for discriminative application of care. Also, effects of care equity indicators within the organization will be measure to aid with the monitoring of the quality measure. Lastly, process indicators will be measured to determine whether they promote care equity within the organization. </a:t>
            </a:r>
            <a:endParaRPr lang="en-US" dirty="0"/>
          </a:p>
        </p:txBody>
      </p:sp>
      <p:sp>
        <p:nvSpPr>
          <p:cNvPr id="4" name="Slide Number Placeholder 3"/>
          <p:cNvSpPr>
            <a:spLocks noGrp="1"/>
          </p:cNvSpPr>
          <p:nvPr>
            <p:ph type="sldNum" sz="quarter" idx="10"/>
          </p:nvPr>
        </p:nvSpPr>
        <p:spPr/>
        <p:txBody>
          <a:bodyPr/>
          <a:lstStyle/>
          <a:p>
            <a:fld id="{98B96C45-32BB-4104-A9CE-36B1315453BB}" type="slidenum">
              <a:rPr lang="en-US" smtClean="0"/>
              <a:t>11</a:t>
            </a:fld>
            <a:endParaRPr lang="en-US"/>
          </a:p>
        </p:txBody>
      </p:sp>
    </p:spTree>
    <p:extLst>
      <p:ext uri="{BB962C8B-B14F-4D97-AF65-F5344CB8AC3E}">
        <p14:creationId xmlns:p14="http://schemas.microsoft.com/office/powerpoint/2010/main" val="807911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FA297D8-8BF9-4887-93A4-B02258B2F3BA}" type="datetimeFigureOut">
              <a:rPr lang="en-US" smtClean="0"/>
              <a:t>5/18/2020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8A7E89D-8C97-4740-B3C6-89F06B4031C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A297D8-8BF9-4887-93A4-B02258B2F3BA}"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A297D8-8BF9-4887-93A4-B02258B2F3BA}"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FA297D8-8BF9-4887-93A4-B02258B2F3BA}"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A7E89D-8C97-4740-B3C6-89F06B4031C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A297D8-8BF9-4887-93A4-B02258B2F3BA}" type="datetimeFigureOut">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A297D8-8BF9-4887-93A4-B02258B2F3BA}" type="datetimeFigureOut">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297D8-8BF9-4887-93A4-B02258B2F3BA}" type="datetimeFigureOut">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FA297D8-8BF9-4887-93A4-B02258B2F3BA}" type="datetimeFigureOut">
              <a:rPr lang="en-US" smtClean="0"/>
              <a:t>5/18/2020</a:t>
            </a:fld>
            <a:endParaRPr lang="en-US"/>
          </a:p>
        </p:txBody>
      </p:sp>
      <p:sp>
        <p:nvSpPr>
          <p:cNvPr id="7" name="Slide Number Placeholder 6"/>
          <p:cNvSpPr>
            <a:spLocks noGrp="1"/>
          </p:cNvSpPr>
          <p:nvPr>
            <p:ph type="sldNum" sz="quarter" idx="12"/>
          </p:nvPr>
        </p:nvSpPr>
        <p:spPr/>
        <p:txBody>
          <a:bodyPr/>
          <a:lstStyle/>
          <a:p>
            <a:fld id="{08A7E89D-8C97-4740-B3C6-89F06B4031C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A297D8-8BF9-4887-93A4-B02258B2F3BA}" type="datetimeFigureOut">
              <a:rPr lang="en-US" smtClean="0"/>
              <a:t>5/18/2020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A297D8-8BF9-4887-93A4-B02258B2F3BA}"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A297D8-8BF9-4887-93A4-B02258B2F3BA}"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7E89D-8C97-4740-B3C6-89F06B4031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FA297D8-8BF9-4887-93A4-B02258B2F3BA}" type="datetimeFigureOut">
              <a:rPr lang="en-US" smtClean="0"/>
              <a:t>5/18/2020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8A7E89D-8C97-4740-B3C6-89F06B4031C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ihi.org/communities/blogs/6-tips-for-measuring-health-equity-at-your-organization" TargetMode="External"/><Relationship Id="rId2" Type="http://schemas.openxmlformats.org/officeDocument/2006/relationships/hyperlink" Target="https://www.cms.gov/Regulations-and-Guidance/Legislation/EHRIncentivePrograms/ClinicalQualityMeasur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Centers for Medicare and Medicaid Services (CMS)</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3868808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Patient safety</a:t>
            </a:r>
          </a:p>
          <a:p>
            <a:r>
              <a:rPr lang="en-US" dirty="0" smtClean="0"/>
              <a:t>Patient and family participation</a:t>
            </a:r>
          </a:p>
          <a:p>
            <a:r>
              <a:rPr lang="en-US" dirty="0" smtClean="0"/>
              <a:t>Care coordination</a:t>
            </a:r>
          </a:p>
          <a:p>
            <a:r>
              <a:rPr lang="en-US" dirty="0" smtClean="0"/>
              <a:t>Equitable care provision</a:t>
            </a:r>
            <a:endParaRPr lang="en-US" dirty="0"/>
          </a:p>
        </p:txBody>
      </p:sp>
    </p:spTree>
    <p:extLst>
      <p:ext uri="{BB962C8B-B14F-4D97-AF65-F5344CB8AC3E}">
        <p14:creationId xmlns:p14="http://schemas.microsoft.com/office/powerpoint/2010/main" val="5728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a:t>
            </a:r>
            <a:endParaRPr lang="en-US" dirty="0"/>
          </a:p>
        </p:txBody>
      </p:sp>
      <p:sp>
        <p:nvSpPr>
          <p:cNvPr id="3" name="Content Placeholder 2"/>
          <p:cNvSpPr>
            <a:spLocks noGrp="1"/>
          </p:cNvSpPr>
          <p:nvPr>
            <p:ph idx="1"/>
          </p:nvPr>
        </p:nvSpPr>
        <p:spPr/>
        <p:txBody>
          <a:bodyPr/>
          <a:lstStyle/>
          <a:p>
            <a:r>
              <a:rPr lang="en-US" dirty="0" smtClean="0"/>
              <a:t>Improvement of patient safety.</a:t>
            </a:r>
          </a:p>
          <a:p>
            <a:r>
              <a:rPr lang="en-US" dirty="0" smtClean="0"/>
              <a:t>Enhancement of care coordination</a:t>
            </a:r>
          </a:p>
          <a:p>
            <a:r>
              <a:rPr lang="en-US" dirty="0" smtClean="0"/>
              <a:t>Increased engagement of family in care provision</a:t>
            </a:r>
          </a:p>
          <a:p>
            <a:r>
              <a:rPr lang="en-US" dirty="0" smtClean="0"/>
              <a:t>Improved care equity</a:t>
            </a:r>
            <a:endParaRPr lang="en-US" dirty="0"/>
          </a:p>
        </p:txBody>
      </p:sp>
    </p:spTree>
    <p:extLst>
      <p:ext uri="{BB962C8B-B14F-4D97-AF65-F5344CB8AC3E}">
        <p14:creationId xmlns:p14="http://schemas.microsoft.com/office/powerpoint/2010/main" val="186940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a:t>
            </a:r>
            <a:endParaRPr lang="en-US" dirty="0"/>
          </a:p>
        </p:txBody>
      </p:sp>
      <p:sp>
        <p:nvSpPr>
          <p:cNvPr id="3" name="Content Placeholder 2"/>
          <p:cNvSpPr>
            <a:spLocks noGrp="1"/>
          </p:cNvSpPr>
          <p:nvPr>
            <p:ph idx="1"/>
          </p:nvPr>
        </p:nvSpPr>
        <p:spPr/>
        <p:txBody>
          <a:bodyPr/>
          <a:lstStyle/>
          <a:p>
            <a:r>
              <a:rPr lang="en-US" dirty="0" smtClean="0"/>
              <a:t>Improved patient safety</a:t>
            </a:r>
          </a:p>
          <a:p>
            <a:r>
              <a:rPr lang="en-US" dirty="0"/>
              <a:t>C</a:t>
            </a:r>
            <a:r>
              <a:rPr lang="en-US" dirty="0" smtClean="0"/>
              <a:t>are coordination has not changed </a:t>
            </a:r>
          </a:p>
          <a:p>
            <a:r>
              <a:rPr lang="en-US" dirty="0" smtClean="0"/>
              <a:t>No difference in patient and family participation</a:t>
            </a:r>
          </a:p>
          <a:p>
            <a:r>
              <a:rPr lang="en-US" dirty="0" smtClean="0"/>
              <a:t>Improved care equity</a:t>
            </a:r>
            <a:endParaRPr lang="en-US" dirty="0"/>
          </a:p>
        </p:txBody>
      </p:sp>
    </p:spTree>
    <p:extLst>
      <p:ext uri="{BB962C8B-B14F-4D97-AF65-F5344CB8AC3E}">
        <p14:creationId xmlns:p14="http://schemas.microsoft.com/office/powerpoint/2010/main" val="2544676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Fundamental Quality Measure</a:t>
            </a:r>
            <a:endParaRPr lang="en-US" dirty="0"/>
          </a:p>
        </p:txBody>
      </p:sp>
      <p:sp>
        <p:nvSpPr>
          <p:cNvPr id="3" name="Content Placeholder 2"/>
          <p:cNvSpPr>
            <a:spLocks noGrp="1"/>
          </p:cNvSpPr>
          <p:nvPr>
            <p:ph idx="1"/>
          </p:nvPr>
        </p:nvSpPr>
        <p:spPr/>
        <p:txBody>
          <a:bodyPr/>
          <a:lstStyle/>
          <a:p>
            <a:r>
              <a:rPr lang="en-US" dirty="0" smtClean="0"/>
              <a:t>Care equity should be prioritized based on:</a:t>
            </a:r>
          </a:p>
          <a:p>
            <a:r>
              <a:rPr lang="en-US" dirty="0" smtClean="0"/>
              <a:t>Need for quality care for disadvantaged demographics.</a:t>
            </a:r>
          </a:p>
          <a:p>
            <a:r>
              <a:rPr lang="en-US" dirty="0" smtClean="0"/>
              <a:t>Promote access to care</a:t>
            </a:r>
          </a:p>
          <a:p>
            <a:r>
              <a:rPr lang="en-US" dirty="0" smtClean="0"/>
              <a:t>Reduce care costs</a:t>
            </a:r>
          </a:p>
          <a:p>
            <a:r>
              <a:rPr lang="en-US" dirty="0" smtClean="0"/>
              <a:t>Ensure optimal care outcomes</a:t>
            </a:r>
            <a:endParaRPr lang="en-US" dirty="0"/>
          </a:p>
        </p:txBody>
      </p:sp>
    </p:spTree>
    <p:extLst>
      <p:ext uri="{BB962C8B-B14F-4D97-AF65-F5344CB8AC3E}">
        <p14:creationId xmlns:p14="http://schemas.microsoft.com/office/powerpoint/2010/main" val="2806327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Quality Improvement Metric: Care Processes</a:t>
            </a:r>
            <a:endParaRPr lang="en-US" dirty="0"/>
          </a:p>
        </p:txBody>
      </p:sp>
      <p:sp>
        <p:nvSpPr>
          <p:cNvPr id="3" name="Content Placeholder 2"/>
          <p:cNvSpPr>
            <a:spLocks noGrp="1"/>
          </p:cNvSpPr>
          <p:nvPr>
            <p:ph idx="1"/>
          </p:nvPr>
        </p:nvSpPr>
        <p:spPr/>
        <p:txBody>
          <a:bodyPr/>
          <a:lstStyle/>
          <a:p>
            <a:r>
              <a:rPr lang="en-US" dirty="0" smtClean="0"/>
              <a:t>Care equity can be improved through: </a:t>
            </a:r>
          </a:p>
          <a:p>
            <a:r>
              <a:rPr lang="en-US" dirty="0" smtClean="0"/>
              <a:t>Streamlining of the care processes</a:t>
            </a:r>
          </a:p>
          <a:p>
            <a:r>
              <a:rPr lang="en-US" dirty="0" smtClean="0"/>
              <a:t>Training of medical professional</a:t>
            </a:r>
          </a:p>
          <a:p>
            <a:r>
              <a:rPr lang="en-US" dirty="0" smtClean="0"/>
              <a:t>Development of equitable care structures</a:t>
            </a:r>
          </a:p>
          <a:p>
            <a:r>
              <a:rPr lang="en-US" dirty="0" smtClean="0"/>
              <a:t>Transparency and accountability</a:t>
            </a:r>
            <a:endParaRPr lang="en-US" dirty="0"/>
          </a:p>
        </p:txBody>
      </p:sp>
    </p:spTree>
    <p:extLst>
      <p:ext uri="{BB962C8B-B14F-4D97-AF65-F5344CB8AC3E}">
        <p14:creationId xmlns:p14="http://schemas.microsoft.com/office/powerpoint/2010/main" val="1663079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lstStyle/>
          <a:p>
            <a:r>
              <a:rPr lang="en-US" dirty="0" smtClean="0"/>
              <a:t>Evidence-based treatments.</a:t>
            </a:r>
          </a:p>
          <a:p>
            <a:r>
              <a:rPr lang="en-US" dirty="0" smtClean="0"/>
              <a:t>Continuity of care</a:t>
            </a:r>
          </a:p>
          <a:p>
            <a:r>
              <a:rPr lang="en-US" dirty="0" smtClean="0"/>
              <a:t>Interconnection with other caregivers</a:t>
            </a:r>
          </a:p>
          <a:p>
            <a:r>
              <a:rPr lang="en-US" dirty="0" smtClean="0"/>
              <a:t>Professional development</a:t>
            </a:r>
            <a:endParaRPr lang="en-US" dirty="0"/>
          </a:p>
        </p:txBody>
      </p:sp>
    </p:spTree>
    <p:extLst>
      <p:ext uri="{BB962C8B-B14F-4D97-AF65-F5344CB8AC3E}">
        <p14:creationId xmlns:p14="http://schemas.microsoft.com/office/powerpoint/2010/main" val="1762476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Experience</a:t>
            </a:r>
            <a:endParaRPr lang="en-US" dirty="0"/>
          </a:p>
        </p:txBody>
      </p:sp>
      <p:sp>
        <p:nvSpPr>
          <p:cNvPr id="3" name="Content Placeholder 2"/>
          <p:cNvSpPr>
            <a:spLocks noGrp="1"/>
          </p:cNvSpPr>
          <p:nvPr>
            <p:ph idx="1"/>
          </p:nvPr>
        </p:nvSpPr>
        <p:spPr/>
        <p:txBody>
          <a:bodyPr/>
          <a:lstStyle/>
          <a:p>
            <a:r>
              <a:rPr lang="en-US" dirty="0" smtClean="0"/>
              <a:t>Holistic communication frameworks</a:t>
            </a:r>
          </a:p>
          <a:p>
            <a:r>
              <a:rPr lang="en-US" dirty="0" smtClean="0"/>
              <a:t>Taking into account patients’ feedback</a:t>
            </a:r>
          </a:p>
          <a:p>
            <a:r>
              <a:rPr lang="en-US" dirty="0" smtClean="0"/>
              <a:t>Customer service systems</a:t>
            </a:r>
          </a:p>
          <a:p>
            <a:r>
              <a:rPr lang="en-US" dirty="0" smtClean="0"/>
              <a:t>Education of staff</a:t>
            </a:r>
            <a:endParaRPr lang="en-US" dirty="0"/>
          </a:p>
        </p:txBody>
      </p:sp>
    </p:spTree>
    <p:extLst>
      <p:ext uri="{BB962C8B-B14F-4D97-AF65-F5344CB8AC3E}">
        <p14:creationId xmlns:p14="http://schemas.microsoft.com/office/powerpoint/2010/main" val="315420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of the Metric</a:t>
            </a:r>
            <a:endParaRPr lang="en-US" dirty="0"/>
          </a:p>
        </p:txBody>
      </p:sp>
      <p:sp>
        <p:nvSpPr>
          <p:cNvPr id="3" name="Content Placeholder 2"/>
          <p:cNvSpPr>
            <a:spLocks noGrp="1"/>
          </p:cNvSpPr>
          <p:nvPr>
            <p:ph idx="1"/>
          </p:nvPr>
        </p:nvSpPr>
        <p:spPr/>
        <p:txBody>
          <a:bodyPr/>
          <a:lstStyle/>
          <a:p>
            <a:r>
              <a:rPr lang="en-US" dirty="0" smtClean="0"/>
              <a:t>Allocation of organizational resources</a:t>
            </a:r>
          </a:p>
          <a:p>
            <a:r>
              <a:rPr lang="en-US" dirty="0" smtClean="0"/>
              <a:t>Collection of relevant data</a:t>
            </a:r>
          </a:p>
          <a:p>
            <a:r>
              <a:rPr lang="en-US" dirty="0" smtClean="0"/>
              <a:t>Defining care equity measures</a:t>
            </a:r>
          </a:p>
          <a:p>
            <a:r>
              <a:rPr lang="en-US" dirty="0" smtClean="0"/>
              <a:t>Examining demographic characteristics</a:t>
            </a:r>
            <a:endParaRPr lang="en-US" dirty="0"/>
          </a:p>
        </p:txBody>
      </p:sp>
    </p:spTree>
    <p:extLst>
      <p:ext uri="{BB962C8B-B14F-4D97-AF65-F5344CB8AC3E}">
        <p14:creationId xmlns:p14="http://schemas.microsoft.com/office/powerpoint/2010/main" val="1270127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Data analysis</a:t>
            </a:r>
          </a:p>
          <a:p>
            <a:r>
              <a:rPr lang="en-US" dirty="0" smtClean="0"/>
              <a:t>Stratification of measures</a:t>
            </a:r>
          </a:p>
          <a:p>
            <a:r>
              <a:rPr lang="en-US" dirty="0" smtClean="0"/>
              <a:t>Calculation of metric variables</a:t>
            </a:r>
          </a:p>
          <a:p>
            <a:r>
              <a:rPr lang="en-US" dirty="0" smtClean="0"/>
              <a:t>Presentation of the data</a:t>
            </a:r>
            <a:endParaRPr lang="en-US" dirty="0"/>
          </a:p>
        </p:txBody>
      </p:sp>
    </p:spTree>
    <p:extLst>
      <p:ext uri="{BB962C8B-B14F-4D97-AF65-F5344CB8AC3E}">
        <p14:creationId xmlns:p14="http://schemas.microsoft.com/office/powerpoint/2010/main" val="1690638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endParaRPr lang="en-US" dirty="0"/>
          </a:p>
        </p:txBody>
      </p:sp>
      <p:sp>
        <p:nvSpPr>
          <p:cNvPr id="3" name="Content Placeholder 2"/>
          <p:cNvSpPr>
            <a:spLocks noGrp="1"/>
          </p:cNvSpPr>
          <p:nvPr>
            <p:ph idx="1"/>
          </p:nvPr>
        </p:nvSpPr>
        <p:spPr/>
        <p:txBody>
          <a:bodyPr/>
          <a:lstStyle/>
          <a:p>
            <a:r>
              <a:rPr lang="en-US" dirty="0" smtClean="0"/>
              <a:t>Using technological tools</a:t>
            </a:r>
          </a:p>
          <a:p>
            <a:r>
              <a:rPr lang="en-US" dirty="0" smtClean="0"/>
              <a:t>Data transparency</a:t>
            </a:r>
          </a:p>
          <a:p>
            <a:r>
              <a:rPr lang="en-US" dirty="0" smtClean="0"/>
              <a:t>Effects indicators</a:t>
            </a:r>
          </a:p>
          <a:p>
            <a:r>
              <a:rPr lang="en-US" dirty="0" smtClean="0"/>
              <a:t>Process indicators</a:t>
            </a:r>
          </a:p>
        </p:txBody>
      </p:sp>
    </p:spTree>
    <p:extLst>
      <p:ext uri="{BB962C8B-B14F-4D97-AF65-F5344CB8AC3E}">
        <p14:creationId xmlns:p14="http://schemas.microsoft.com/office/powerpoint/2010/main" val="1346768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20000"/>
          </a:bodyPr>
          <a:lstStyle/>
          <a:p>
            <a:pPr marL="68580" indent="0">
              <a:buNone/>
            </a:pPr>
            <a:r>
              <a:rPr lang="en-US" dirty="0" smtClean="0"/>
              <a:t>CMS.gov. (2020). Clinical quality measures basics. Retrieved from</a:t>
            </a:r>
          </a:p>
          <a:p>
            <a:pPr marL="68580" indent="0">
              <a:buNone/>
            </a:pPr>
            <a:r>
              <a:rPr lang="en-US" dirty="0">
                <a:hlinkClick r:id="rId2"/>
              </a:rPr>
              <a:t>https://</a:t>
            </a:r>
            <a:r>
              <a:rPr lang="en-US" dirty="0" smtClean="0">
                <a:hlinkClick r:id="rId2"/>
              </a:rPr>
              <a:t>www.cms.gov/Regulations-and-Guidance/Legislation/EHRIncentivePrograms/ClinicalQualityMeasures</a:t>
            </a:r>
            <a:endParaRPr lang="en-US" dirty="0" smtClean="0"/>
          </a:p>
          <a:p>
            <a:pPr marL="68580" indent="0">
              <a:buNone/>
            </a:pPr>
            <a:r>
              <a:rPr lang="en-US" dirty="0" smtClean="0"/>
              <a:t>CMS. (2019). Quality measures fact sheet: CMS patient safety indicators PSI 90 (NQF#0531). </a:t>
            </a:r>
            <a:r>
              <a:rPr lang="en-US" smtClean="0"/>
              <a:t>1-6. </a:t>
            </a:r>
          </a:p>
          <a:p>
            <a:pPr marL="68580" indent="0">
              <a:buNone/>
            </a:pPr>
            <a:r>
              <a:rPr lang="en-US" dirty="0" smtClean="0"/>
              <a:t>Institute for Healthcare Improvement. (2017). 6 tips for measuring health equity at your organization. Retrieved from</a:t>
            </a:r>
          </a:p>
          <a:p>
            <a:pPr marL="68580" indent="0">
              <a:buNone/>
            </a:pPr>
            <a:r>
              <a:rPr lang="en-US" dirty="0">
                <a:hlinkClick r:id="rId3"/>
              </a:rPr>
              <a:t>http://www.ihi.org/communities/blogs/6-tips-for-measuring-health-equity-at-your-organization</a:t>
            </a:r>
            <a:endParaRPr lang="en-US" dirty="0"/>
          </a:p>
        </p:txBody>
      </p:sp>
    </p:spTree>
    <p:extLst>
      <p:ext uri="{BB962C8B-B14F-4D97-AF65-F5344CB8AC3E}">
        <p14:creationId xmlns:p14="http://schemas.microsoft.com/office/powerpoint/2010/main" val="39843347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161</TotalTime>
  <Words>1236</Words>
  <Application>Microsoft Office PowerPoint</Application>
  <PresentationFormat>On-screen Show (4:3)</PresentationFormat>
  <Paragraphs>82</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Austin</vt:lpstr>
      <vt:lpstr>Centers for Medicare and Medicaid Services (CMS)</vt:lpstr>
      <vt:lpstr>Conclusions</vt:lpstr>
      <vt:lpstr>Trends</vt:lpstr>
      <vt:lpstr>Comparison</vt:lpstr>
      <vt:lpstr>Most Fundamental Quality Measure</vt:lpstr>
      <vt:lpstr>Quality Improvement Metric: Care Processes</vt:lpstr>
      <vt:lpstr>Outcomes</vt:lpstr>
      <vt:lpstr>Patient Experience</vt:lpstr>
      <vt:lpstr>Monitoring of the Metric</vt:lpstr>
      <vt:lpstr>Cont.</vt:lpstr>
      <vt:lpstr>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Centers for Medicare and Medicaid Services (CMS)</dc:title>
  <dc:creator>Windows User</dc:creator>
  <cp:lastModifiedBy>Windows User</cp:lastModifiedBy>
  <cp:revision>14</cp:revision>
  <dcterms:created xsi:type="dcterms:W3CDTF">2020-05-18T15:59:21Z</dcterms:created>
  <dcterms:modified xsi:type="dcterms:W3CDTF">2020-05-18T18:40:29Z</dcterms:modified>
</cp:coreProperties>
</file>